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4"/>
  </p:notesMasterIdLst>
  <p:sldIdLst>
    <p:sldId id="292" r:id="rId5"/>
    <p:sldId id="1305" r:id="rId6"/>
    <p:sldId id="352" r:id="rId7"/>
    <p:sldId id="1300" r:id="rId8"/>
    <p:sldId id="1284" r:id="rId9"/>
    <p:sldId id="1285" r:id="rId10"/>
    <p:sldId id="1286" r:id="rId11"/>
    <p:sldId id="1287" r:id="rId12"/>
    <p:sldId id="1292" r:id="rId13"/>
    <p:sldId id="1293" r:id="rId14"/>
    <p:sldId id="1306" r:id="rId15"/>
    <p:sldId id="1308" r:id="rId16"/>
    <p:sldId id="1294" r:id="rId17"/>
    <p:sldId id="1295" r:id="rId18"/>
    <p:sldId id="1309" r:id="rId19"/>
    <p:sldId id="1307" r:id="rId20"/>
    <p:sldId id="1297" r:id="rId21"/>
    <p:sldId id="1288" r:id="rId22"/>
    <p:sldId id="1249" r:id="rId23"/>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93" d="100"/>
          <a:sy n="93" d="100"/>
        </p:scale>
        <p:origin x="954" y="78"/>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IN"/>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xmlns=""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xmlns=""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xmlns=""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xmlns=""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xmlns=""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xmlns=""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xmlns=""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xmlns=""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xmlns="" id="{13F58464-A114-244B-EF0C-6FE8EEDA9F75}"/>
              </a:ext>
            </a:extLst>
          </p:cNvPr>
          <p:cNvSpPr/>
          <p:nvPr/>
        </p:nvSpPr>
        <p:spPr>
          <a:xfrm>
            <a:off x="988684" y="1043628"/>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xmlns=""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xmlns=""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xmlns=""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xmlns="" id="{43DEA4E5-E1F9-7C2B-5D82-B9EBDB357F79}"/>
              </a:ext>
            </a:extLst>
          </p:cNvPr>
          <p:cNvSpPr txBox="1"/>
          <p:nvPr/>
        </p:nvSpPr>
        <p:spPr>
          <a:xfrm>
            <a:off x="1095094" y="3956068"/>
            <a:ext cx="4124178"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a:t>
            </a:r>
            <a:r>
              <a:rPr lang="en-US" sz="1100" b="0" i="0" u="none" strike="noStrike" cap="none" dirty="0" smtClean="0">
                <a:solidFill>
                  <a:schemeClr val="tx1"/>
                </a:solidFill>
                <a:latin typeface="Arial"/>
                <a:ea typeface="Arial"/>
                <a:cs typeface="Arial"/>
                <a:sym typeface="Arial"/>
              </a:rPr>
              <a:t>Name </a:t>
            </a:r>
            <a:r>
              <a:rPr lang="en-US" sz="1100" b="0" i="0" u="none" strike="noStrike" cap="none" dirty="0" smtClean="0">
                <a:solidFill>
                  <a:schemeClr val="tx1"/>
                </a:solidFill>
                <a:latin typeface="Arial"/>
                <a:ea typeface="Arial"/>
                <a:cs typeface="Arial"/>
                <a:sym typeface="Arial"/>
              </a:rPr>
              <a:t>: ARAM VENKATA VAMSI KRISHNA REDDY</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dirty="0" smtClean="0">
                <a:solidFill>
                  <a:schemeClr val="tx1"/>
                </a:solidFill>
                <a:latin typeface="Arial"/>
                <a:ea typeface="Arial"/>
                <a:cs typeface="Arial"/>
                <a:sym typeface="Arial"/>
              </a:rPr>
              <a:t>: 622021104006</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xmlns=""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xmlns="" id="{CCC1DF48-ED01-057A-9A4F-593C2283B3BB}"/>
              </a:ext>
            </a:extLst>
          </p:cNvPr>
          <p:cNvSpPr txBox="1"/>
          <p:nvPr/>
        </p:nvSpPr>
        <p:spPr>
          <a:xfrm>
            <a:off x="5596476" y="3627293"/>
            <a:ext cx="2304351"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err="1" smtClean="0">
                <a:solidFill>
                  <a:schemeClr val="tx1"/>
                </a:solidFill>
                <a:latin typeface="Arial"/>
                <a:ea typeface="Arial"/>
                <a:cs typeface="Arial"/>
                <a:sym typeface="Arial"/>
              </a:rPr>
              <a:t>Paavai</a:t>
            </a:r>
            <a:r>
              <a:rPr lang="en-US" sz="1200" b="0" i="0" u="none" strike="noStrike" cap="none" dirty="0" smtClean="0">
                <a:solidFill>
                  <a:schemeClr val="tx1"/>
                </a:solidFill>
                <a:latin typeface="Arial"/>
                <a:ea typeface="Arial"/>
                <a:cs typeface="Arial"/>
                <a:sym typeface="Arial"/>
              </a:rPr>
              <a:t> College of Engineering </a:t>
            </a:r>
            <a:endParaRPr lang="en-US" sz="1200" b="0" i="0" u="none" strike="noStrike" cap="none" dirty="0">
              <a:solidFill>
                <a:schemeClr val="tx1"/>
              </a:solidFill>
              <a:latin typeface="Arial"/>
              <a:ea typeface="Arial"/>
              <a:cs typeface="Arial"/>
              <a:sym typeface="Arial"/>
            </a:endParaRPr>
          </a:p>
        </p:txBody>
      </p:sp>
      <p:cxnSp>
        <p:nvCxnSpPr>
          <p:cNvPr id="20" name="Straight Connector 19">
            <a:extLst>
              <a:ext uri="{FF2B5EF4-FFF2-40B4-BE49-F238E27FC236}">
                <a16:creationId xmlns:a16="http://schemas.microsoft.com/office/drawing/2014/main" xmlns=""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C20BD188-F1AC-8947-CAF9-F4BF1056D5B6}"/>
              </a:ext>
            </a:extLst>
          </p:cNvPr>
          <p:cNvSpPr txBox="1"/>
          <p:nvPr/>
        </p:nvSpPr>
        <p:spPr>
          <a:xfrm>
            <a:off x="559647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smtClean="0">
                <a:solidFill>
                  <a:schemeClr val="tx1"/>
                </a:solidFill>
              </a:rPr>
              <a:t>Namakkal</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xmlns=""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xmlns=""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xmlns=""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CAF59C-CA47-321D-4366-F7B3EDADF895}"/>
              </a:ext>
            </a:extLst>
          </p:cNvPr>
          <p:cNvSpPr>
            <a:spLocks noGrp="1"/>
          </p:cNvSpPr>
          <p:nvPr>
            <p:ph type="title"/>
          </p:nvPr>
        </p:nvSpPr>
        <p:spPr>
          <a:xfrm>
            <a:off x="628560" y="601132"/>
            <a:ext cx="7886430" cy="666517"/>
          </a:xfrm>
        </p:spPr>
        <p:txBody>
          <a:bodyPr/>
          <a:lstStyle/>
          <a:p>
            <a:pPr algn="ctr"/>
            <a:r>
              <a:rPr lang="en-US" b="1" dirty="0" smtClean="0"/>
              <a:t>Login-Success-Page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076" y="1267649"/>
            <a:ext cx="6123398" cy="3442730"/>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CAF59C-CA47-321D-4366-F7B3EDADF895}"/>
              </a:ext>
            </a:extLst>
          </p:cNvPr>
          <p:cNvSpPr>
            <a:spLocks noGrp="1"/>
          </p:cNvSpPr>
          <p:nvPr>
            <p:ph type="title"/>
          </p:nvPr>
        </p:nvSpPr>
        <p:spPr>
          <a:xfrm>
            <a:off x="628560" y="601132"/>
            <a:ext cx="7886430" cy="666517"/>
          </a:xfrm>
        </p:spPr>
        <p:txBody>
          <a:bodyPr/>
          <a:lstStyle/>
          <a:p>
            <a:pPr algn="ctr"/>
            <a:r>
              <a:rPr lang="en-US" b="1" dirty="0" smtClean="0"/>
              <a:t>Find-Bus-Page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076" y="1267649"/>
            <a:ext cx="6123397" cy="3442730"/>
          </a:xfrm>
          <a:prstGeom prst="rect">
            <a:avLst/>
          </a:prstGeom>
        </p:spPr>
      </p:pic>
    </p:spTree>
    <p:extLst>
      <p:ext uri="{BB962C8B-B14F-4D97-AF65-F5344CB8AC3E}">
        <p14:creationId xmlns:p14="http://schemas.microsoft.com/office/powerpoint/2010/main" val="510284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CAF59C-CA47-321D-4366-F7B3EDADF895}"/>
              </a:ext>
            </a:extLst>
          </p:cNvPr>
          <p:cNvSpPr>
            <a:spLocks noGrp="1"/>
          </p:cNvSpPr>
          <p:nvPr>
            <p:ph type="title"/>
          </p:nvPr>
        </p:nvSpPr>
        <p:spPr>
          <a:xfrm>
            <a:off x="628560" y="601132"/>
            <a:ext cx="7886430" cy="666517"/>
          </a:xfrm>
        </p:spPr>
        <p:txBody>
          <a:bodyPr/>
          <a:lstStyle/>
          <a:p>
            <a:pPr algn="ctr"/>
            <a:r>
              <a:rPr lang="en-US" b="1" dirty="0" smtClean="0"/>
              <a:t>List of scheduled buses-Page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076" y="1267649"/>
            <a:ext cx="6123397" cy="3442729"/>
          </a:xfrm>
          <a:prstGeom prst="rect">
            <a:avLst/>
          </a:prstGeom>
        </p:spPr>
      </p:pic>
    </p:spTree>
    <p:extLst>
      <p:ext uri="{BB962C8B-B14F-4D97-AF65-F5344CB8AC3E}">
        <p14:creationId xmlns:p14="http://schemas.microsoft.com/office/powerpoint/2010/main" val="3139009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4B10D8-E098-FF8E-C5FA-FA8492007A31}"/>
              </a:ext>
            </a:extLst>
          </p:cNvPr>
          <p:cNvSpPr>
            <a:spLocks noGrp="1"/>
          </p:cNvSpPr>
          <p:nvPr>
            <p:ph type="title"/>
          </p:nvPr>
        </p:nvSpPr>
        <p:spPr>
          <a:xfrm>
            <a:off x="628560" y="635000"/>
            <a:ext cx="7886430" cy="632649"/>
          </a:xfrm>
        </p:spPr>
        <p:txBody>
          <a:bodyPr/>
          <a:lstStyle/>
          <a:p>
            <a:pPr algn="ctr"/>
            <a:r>
              <a:rPr lang="en-US" b="1" dirty="0" smtClean="0"/>
              <a:t>See-Booking-Page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649" y="1267649"/>
            <a:ext cx="6380251" cy="3587139"/>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3AD8D6-8C5D-C4E6-9FAF-14FAFF2C65A4}"/>
              </a:ext>
            </a:extLst>
          </p:cNvPr>
          <p:cNvSpPr>
            <a:spLocks noGrp="1"/>
          </p:cNvSpPr>
          <p:nvPr>
            <p:ph type="title"/>
          </p:nvPr>
        </p:nvSpPr>
        <p:spPr>
          <a:xfrm>
            <a:off x="628560" y="643466"/>
            <a:ext cx="7886430" cy="624183"/>
          </a:xfrm>
        </p:spPr>
        <p:txBody>
          <a:bodyPr/>
          <a:lstStyle/>
          <a:p>
            <a:pPr algn="ctr"/>
            <a:r>
              <a:rPr lang="en-US" b="1" dirty="0" smtClean="0"/>
              <a:t>Register-Page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0278" y="1267649"/>
            <a:ext cx="6482993" cy="3644903"/>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E42AA-3E13-629A-6815-A8A4489778A4}"/>
              </a:ext>
            </a:extLst>
          </p:cNvPr>
          <p:cNvSpPr>
            <a:spLocks noGrp="1"/>
          </p:cNvSpPr>
          <p:nvPr>
            <p:ph type="title"/>
          </p:nvPr>
        </p:nvSpPr>
        <p:spPr>
          <a:xfrm>
            <a:off x="628560" y="618066"/>
            <a:ext cx="7886430" cy="649583"/>
          </a:xfrm>
        </p:spPr>
        <p:txBody>
          <a:bodyPr/>
          <a:lstStyle/>
          <a:p>
            <a:pPr algn="ctr"/>
            <a:r>
              <a:rPr lang="en-US" b="1" dirty="0" smtClean="0"/>
              <a:t>Register Success-Page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888" y="1267649"/>
            <a:ext cx="6507773" cy="3658835"/>
          </a:xfrm>
          <a:prstGeom prst="rect">
            <a:avLst/>
          </a:prstGeom>
        </p:spPr>
      </p:pic>
    </p:spTree>
    <p:extLst>
      <p:ext uri="{BB962C8B-B14F-4D97-AF65-F5344CB8AC3E}">
        <p14:creationId xmlns:p14="http://schemas.microsoft.com/office/powerpoint/2010/main" val="1084515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E42AA-3E13-629A-6815-A8A4489778A4}"/>
              </a:ext>
            </a:extLst>
          </p:cNvPr>
          <p:cNvSpPr>
            <a:spLocks noGrp="1"/>
          </p:cNvSpPr>
          <p:nvPr>
            <p:ph type="title"/>
          </p:nvPr>
        </p:nvSpPr>
        <p:spPr>
          <a:xfrm>
            <a:off x="628560" y="618066"/>
            <a:ext cx="7886430" cy="649583"/>
          </a:xfrm>
        </p:spPr>
        <p:txBody>
          <a:bodyPr/>
          <a:lstStyle/>
          <a:p>
            <a:pPr algn="ctr"/>
            <a:r>
              <a:rPr lang="en-US" b="1" dirty="0" smtClean="0"/>
              <a:t>Logout-Page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888" y="1267649"/>
            <a:ext cx="6507773" cy="3658836"/>
          </a:xfrm>
          <a:prstGeom prst="rect">
            <a:avLst/>
          </a:prstGeom>
        </p:spPr>
      </p:pic>
    </p:spTree>
    <p:extLst>
      <p:ext uri="{BB962C8B-B14F-4D97-AF65-F5344CB8AC3E}">
        <p14:creationId xmlns:p14="http://schemas.microsoft.com/office/powerpoint/2010/main" val="279247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r>
              <a:rPr lang="en-US" b="0" i="0" dirty="0">
                <a:solidFill>
                  <a:srgbClr val="374151"/>
                </a:solidFill>
                <a:effectLst/>
                <a:latin typeface="Söhne"/>
              </a:rPr>
              <a:t/>
            </a:r>
            <a:br>
              <a:rPr lang="en-US" b="0" i="0" dirty="0">
                <a:solidFill>
                  <a:srgbClr val="374151"/>
                </a:solidFill>
                <a:effectLst/>
                <a:latin typeface="Söhne"/>
              </a:rPr>
            </a:br>
            <a:endParaRPr lang="en-US" dirty="0"/>
          </a:p>
        </p:txBody>
      </p:sp>
      <p:sp>
        <p:nvSpPr>
          <p:cNvPr id="3" name="TextBox 2"/>
          <p:cNvSpPr txBox="1"/>
          <p:nvPr/>
        </p:nvSpPr>
        <p:spPr>
          <a:xfrm>
            <a:off x="698643" y="1267649"/>
            <a:ext cx="6411074" cy="3293209"/>
          </a:xfrm>
          <a:prstGeom prst="rect">
            <a:avLst/>
          </a:prstGeom>
          <a:noFill/>
        </p:spPr>
        <p:txBody>
          <a:bodyPr wrap="square" rtlCol="0">
            <a:spAutoFit/>
          </a:bodyPr>
          <a:lstStyle/>
          <a:p>
            <a:pPr marL="285750" indent="-285750">
              <a:buFont typeface="Wingdings" panose="05000000000000000000" pitchFamily="2" charset="2"/>
              <a:buChar char="ü"/>
            </a:pPr>
            <a:r>
              <a:rPr lang="en-IN" sz="1600" dirty="0"/>
              <a:t>Mobile Application </a:t>
            </a:r>
            <a:r>
              <a:rPr lang="en-IN" sz="1600" dirty="0" smtClean="0"/>
              <a:t>Development</a:t>
            </a:r>
            <a:endParaRPr lang="en-IN" sz="1600" dirty="0"/>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Dynamic </a:t>
            </a:r>
            <a:r>
              <a:rPr lang="en-IN" sz="1600" dirty="0" smtClean="0"/>
              <a:t>Pricing</a:t>
            </a:r>
            <a:endParaRPr lang="en-IN" sz="1600" dirty="0"/>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Predictive </a:t>
            </a:r>
            <a:r>
              <a:rPr lang="en-IN" sz="1600" dirty="0" smtClean="0"/>
              <a:t>Analytics</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Integration with Travel </a:t>
            </a:r>
            <a:r>
              <a:rPr lang="en-IN" sz="1600" dirty="0" smtClean="0"/>
              <a:t>Partners</a:t>
            </a:r>
            <a:endParaRPr lang="en-IN" sz="1600" dirty="0"/>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Real-time Tracking and </a:t>
            </a:r>
            <a:r>
              <a:rPr lang="en-IN" sz="1600" dirty="0" smtClean="0"/>
              <a:t>Alerts</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Multi-language </a:t>
            </a:r>
            <a:r>
              <a:rPr lang="en-IN" sz="1600" dirty="0" smtClean="0"/>
              <a:t>Support</a:t>
            </a:r>
            <a:endParaRPr lang="en-IN" sz="1600" dirty="0"/>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Accessibility </a:t>
            </a:r>
            <a:r>
              <a:rPr lang="en-IN" sz="1600" dirty="0" smtClean="0"/>
              <a:t>Features</a:t>
            </a:r>
            <a:endParaRPr lang="en-IN" sz="1600" dirty="0"/>
          </a:p>
        </p:txBody>
      </p:sp>
    </p:spTree>
    <p:extLst>
      <p:ext uri="{BB962C8B-B14F-4D97-AF65-F5344CB8AC3E}">
        <p14:creationId xmlns:p14="http://schemas.microsoft.com/office/powerpoint/2010/main" val="1323128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endParaRPr lang="en-IN" sz="1600" dirty="0"/>
          </a:p>
        </p:txBody>
      </p:sp>
      <p:cxnSp>
        <p:nvCxnSpPr>
          <p:cNvPr id="2" name="Straight Connector 1">
            <a:extLst>
              <a:ext uri="{FF2B5EF4-FFF2-40B4-BE49-F238E27FC236}">
                <a16:creationId xmlns:a16="http://schemas.microsoft.com/office/drawing/2014/main" xmlns=""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492236" y="1332046"/>
            <a:ext cx="8085762" cy="3016210"/>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In conclusion, a bus reservation system serves as a pivotal tool in facilitating efficient transportation services while enhancing the overall user experience. Through this system, passengers can seamlessly book tickets, select preferred seats, and manage their reservations, while administrators can effectively manage bus schedules, seat availability, and customer interactions</a:t>
            </a:r>
            <a:r>
              <a:rPr lang="en-GB" sz="1600" dirty="0" smtClean="0"/>
              <a:t>.</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The system's architecture, comprising user-friendly interfaces, robust authentication mechanisms, and secure payment gateways, ensures convenience and security for all stakeholders. Additionally, advanced features such as real-time tracking, dynamic pricing, and predictive analytics contribute to optimized operations, improved resource allocation, and enhanced customer satisfaction</a:t>
            </a:r>
            <a:r>
              <a:rPr lang="en-GB" sz="1600" dirty="0" smtClean="0"/>
              <a:t>.</a:t>
            </a:r>
            <a:endParaRPr lang="en-GB" sz="1600" dirty="0"/>
          </a:p>
          <a:p>
            <a:endParaRPr lang="en-IN" dirty="0"/>
          </a:p>
        </p:txBody>
      </p:sp>
    </p:spTree>
    <p:extLst>
      <p:ext uri="{BB962C8B-B14F-4D97-AF65-F5344CB8AC3E}">
        <p14:creationId xmlns:p14="http://schemas.microsoft.com/office/powerpoint/2010/main" val="2018878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xmlns=""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xmlns=""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xmlns=""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xmlns=""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xmlns=""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xmlns=""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xmlns=""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p:cNvSpPr txBox="1"/>
          <p:nvPr/>
        </p:nvSpPr>
        <p:spPr>
          <a:xfrm>
            <a:off x="534257" y="1458930"/>
            <a:ext cx="7335748" cy="2769989"/>
          </a:xfrm>
          <a:prstGeom prst="rect">
            <a:avLst/>
          </a:prstGeom>
          <a:noFill/>
        </p:spPr>
        <p:txBody>
          <a:bodyPr wrap="square" rtlCol="0">
            <a:spAutoFit/>
          </a:bodyPr>
          <a:lstStyle/>
          <a:p>
            <a:pPr marL="285750" indent="-285750">
              <a:buFont typeface="Wingdings" panose="05000000000000000000" pitchFamily="2" charset="2"/>
              <a:buChar char="Ø"/>
            </a:pPr>
            <a:r>
              <a:rPr lang="en-GB" sz="1600" dirty="0"/>
              <a:t>The bus reservation system serves as a critical component in the transportation industry, facilitating efficient travel arrangements for passengers</a:t>
            </a:r>
            <a:r>
              <a:rPr lang="en-GB" sz="1600" dirty="0" smtClean="0"/>
              <a:t>.</a:t>
            </a:r>
          </a:p>
          <a:p>
            <a:pPr marL="285750" indent="-285750">
              <a:buFont typeface="Wingdings" panose="05000000000000000000" pitchFamily="2" charset="2"/>
              <a:buChar char="Ø"/>
            </a:pPr>
            <a:endParaRPr lang="en-GB" sz="1600" dirty="0" smtClean="0"/>
          </a:p>
          <a:p>
            <a:pPr marL="285750" indent="-285750">
              <a:buFont typeface="Wingdings" panose="05000000000000000000" pitchFamily="2" charset="2"/>
              <a:buChar char="Ø"/>
            </a:pPr>
            <a:r>
              <a:rPr lang="en-GB" sz="1600" dirty="0" smtClean="0"/>
              <a:t>This </a:t>
            </a:r>
            <a:r>
              <a:rPr lang="en-GB" sz="1600" dirty="0"/>
              <a:t>abstract outlines the key functionalities and features of a modernized bus reservation system aimed at enhancing the overall travel experience</a:t>
            </a:r>
            <a:r>
              <a:rPr lang="en-GB" sz="1600" dirty="0" smtClean="0"/>
              <a:t>.</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The proposed system incorporates advanced technologies to streamline the booking process, optimize resource utilization, and ensure passenger satisfaction.</a:t>
            </a:r>
          </a:p>
          <a:p>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xmlns=""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6" y="1004393"/>
            <a:ext cx="8364088" cy="3508653"/>
          </a:xfrm>
          <a:prstGeom prst="rect">
            <a:avLst/>
          </a:prstGeom>
          <a:noFill/>
        </p:spPr>
        <p:txBody>
          <a:bodyPr wrap="square" rtlCol="0">
            <a:spAutoFit/>
          </a:bodyPr>
          <a:lstStyle/>
          <a:p>
            <a:r>
              <a:rPr lang="en-GB" sz="1600" dirty="0"/>
              <a:t>The current bus reservation systems in place suffer from various inefficiencies and shortcomings, leading to suboptimal user experiences, operational challenges, and revenue losses for service providers. This problem statement aims to identify and address these issues to create a more streamlined and customer-centric bus reservation system</a:t>
            </a:r>
            <a:r>
              <a:rPr lang="en-GB" sz="1600" dirty="0" smtClean="0"/>
              <a:t>.</a:t>
            </a:r>
          </a:p>
          <a:p>
            <a:endParaRPr lang="en-GB" sz="1600" dirty="0"/>
          </a:p>
          <a:p>
            <a:pPr marL="285750" lvl="7" indent="-285750">
              <a:buFont typeface="Wingdings" panose="05000000000000000000" pitchFamily="2" charset="2"/>
              <a:buChar char="ü"/>
            </a:pPr>
            <a:r>
              <a:rPr lang="en-IN" sz="1600" dirty="0" smtClean="0"/>
              <a:t>Complex Booking Process</a:t>
            </a:r>
          </a:p>
          <a:p>
            <a:pPr marL="285750" lvl="7" indent="-285750">
              <a:buFont typeface="Wingdings" panose="05000000000000000000" pitchFamily="2" charset="2"/>
              <a:buChar char="ü"/>
            </a:pPr>
            <a:endParaRPr lang="en-IN" sz="1600" dirty="0" smtClean="0"/>
          </a:p>
          <a:p>
            <a:pPr marL="285750" lvl="3" indent="-285750">
              <a:buFont typeface="Wingdings" panose="05000000000000000000" pitchFamily="2" charset="2"/>
              <a:buChar char="ü"/>
            </a:pPr>
            <a:r>
              <a:rPr lang="en-IN" sz="1600" dirty="0" smtClean="0"/>
              <a:t>Limited Accessibility</a:t>
            </a:r>
          </a:p>
          <a:p>
            <a:pPr marL="285750" lvl="3" indent="-285750">
              <a:buFont typeface="Wingdings" panose="05000000000000000000" pitchFamily="2" charset="2"/>
              <a:buChar char="ü"/>
            </a:pPr>
            <a:endParaRPr lang="en-IN" sz="1600" dirty="0" smtClean="0"/>
          </a:p>
          <a:p>
            <a:pPr marL="285750" lvl="3" indent="-285750">
              <a:buFont typeface="Wingdings" panose="05000000000000000000" pitchFamily="2" charset="2"/>
              <a:buChar char="ü"/>
            </a:pPr>
            <a:r>
              <a:rPr lang="en-IN" sz="1600" dirty="0" smtClean="0"/>
              <a:t>Inaccurate Scheduling and Tracking</a:t>
            </a:r>
          </a:p>
          <a:p>
            <a:pPr marL="285750" lvl="3" indent="-285750">
              <a:buFont typeface="Wingdings" panose="05000000000000000000" pitchFamily="2" charset="2"/>
              <a:buChar char="ü"/>
            </a:pPr>
            <a:endParaRPr lang="en-IN" dirty="0" smtClean="0"/>
          </a:p>
          <a:p>
            <a:pPr marL="285750" lvl="3" indent="-285750">
              <a:buFont typeface="Wingdings" panose="05000000000000000000" pitchFamily="2" charset="2"/>
              <a:buChar char="ü"/>
            </a:pPr>
            <a:r>
              <a:rPr lang="en-IN" sz="1600" dirty="0" smtClean="0"/>
              <a:t>Inefficient Resource Management</a:t>
            </a:r>
          </a:p>
          <a:p>
            <a:pPr marL="285750" lvl="3" indent="-285750">
              <a:buFont typeface="Wingdings" panose="05000000000000000000" pitchFamily="2" charset="2"/>
              <a:buChar char="ü"/>
            </a:pPr>
            <a:endParaRPr lang="en-IN" sz="1600" dirty="0" smtClean="0"/>
          </a:p>
          <a:p>
            <a:pPr marL="285750" lvl="3" indent="-285750">
              <a:buFont typeface="Wingdings" panose="05000000000000000000" pitchFamily="2" charset="2"/>
              <a:buChar char="ü"/>
            </a:pPr>
            <a:r>
              <a:rPr lang="en-IN" sz="1600" dirty="0" smtClean="0"/>
              <a:t>Limited Customization Options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xmlns=""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5" y="1004393"/>
            <a:ext cx="7644897" cy="3785652"/>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Streamline the booking process: Develop an intuitive interface for users to search routes, check seat availability, and make reservations seamlessly</a:t>
            </a:r>
            <a:r>
              <a:rPr lang="en-GB" sz="1600" dirty="0" smtClean="0"/>
              <a:t>.</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Enhance accessibility: Implement features catering to passengers with disabilities or special needs to ensure inclusivity and compliance with regulatory standards</a:t>
            </a:r>
            <a:r>
              <a:rPr lang="en-GB" sz="1600" dirty="0" smtClean="0"/>
              <a:t>.</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Improve accuracy in scheduling and tracking: Integrate real-time tracking systems to provide accurate arrival/departure information, enhancing passenger trust and satisfaction</a:t>
            </a:r>
            <a:r>
              <a:rPr lang="en-GB" sz="1600" dirty="0" smtClean="0"/>
              <a:t>.</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Optimize resource management: Develop tools for effective allocation of vehicles and personnel to minimize operational costs and maximize asset utilization.</a:t>
            </a:r>
          </a:p>
          <a:p>
            <a:endParaRPr lang="en-IN" sz="16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a16="http://schemas.microsoft.com/office/drawing/2014/main" xmlns=""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xmlns=""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00692" y="1041592"/>
            <a:ext cx="8486454" cy="3539430"/>
          </a:xfrm>
          <a:prstGeom prst="rect">
            <a:avLst/>
          </a:prstGeom>
          <a:noFill/>
        </p:spPr>
        <p:txBody>
          <a:bodyPr wrap="square" rtlCol="0">
            <a:spAutoFit/>
          </a:bodyPr>
          <a:lstStyle/>
          <a:p>
            <a:r>
              <a:rPr lang="en-GB" sz="1600" dirty="0"/>
              <a:t>The proposed solution for the bus reservation system is a next-generation platform that revolutionizes the booking and management process for both passengers and bus operators. Leveraging cutting-edge technologies and user-centric design principles, the solution aims to enhance convenience, accessibility, and efficiency in bus travel</a:t>
            </a:r>
            <a:r>
              <a:rPr lang="en-GB" sz="1600" dirty="0" smtClean="0"/>
              <a:t>.</a:t>
            </a:r>
          </a:p>
          <a:p>
            <a:endParaRPr lang="en-GB" sz="1600" dirty="0"/>
          </a:p>
          <a:p>
            <a:pPr marL="285750" indent="-285750">
              <a:buFont typeface="Wingdings" panose="05000000000000000000" pitchFamily="2" charset="2"/>
              <a:buChar char="ü"/>
            </a:pPr>
            <a:r>
              <a:rPr lang="en-IN" sz="1600" dirty="0"/>
              <a:t>User </a:t>
            </a:r>
            <a:r>
              <a:rPr lang="en-IN" sz="1600" dirty="0" smtClean="0"/>
              <a:t>Interface</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Authentication and </a:t>
            </a:r>
            <a:r>
              <a:rPr lang="en-IN" sz="1600" dirty="0" smtClean="0"/>
              <a:t>Authorization</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Bus and Route </a:t>
            </a:r>
            <a:r>
              <a:rPr lang="en-IN" sz="1600" dirty="0" smtClean="0"/>
              <a:t>Management</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Booking and </a:t>
            </a:r>
            <a:r>
              <a:rPr lang="en-IN" sz="1600" dirty="0" smtClean="0"/>
              <a:t>Reservation</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Ticket </a:t>
            </a:r>
            <a:r>
              <a:rPr lang="en-IN" sz="1600" dirty="0" smtClean="0"/>
              <a:t>Management</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xmlns=""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xmlns=""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xmlns=""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xmlns=""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xmlns=""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xmlns=""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xmlns=""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xmlns=""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xmlns=""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339047" y="1004393"/>
            <a:ext cx="8034391" cy="3754874"/>
          </a:xfrm>
          <a:prstGeom prst="rect">
            <a:avLst/>
          </a:prstGeom>
          <a:noFill/>
        </p:spPr>
        <p:txBody>
          <a:bodyPr wrap="square" rtlCol="0">
            <a:spAutoFit/>
          </a:bodyPr>
          <a:lstStyle/>
          <a:p>
            <a:r>
              <a:rPr lang="en-GB" dirty="0"/>
              <a:t>To model a bus reservation system, we can consider the following entities and their attributes</a:t>
            </a:r>
            <a:r>
              <a:rPr lang="en-GB" dirty="0" smtClean="0"/>
              <a:t>:</a:t>
            </a:r>
            <a:endParaRPr lang="en-GB" dirty="0"/>
          </a:p>
          <a:p>
            <a:r>
              <a:rPr lang="en-GB" b="1" dirty="0"/>
              <a:t>User</a:t>
            </a:r>
            <a:r>
              <a:rPr lang="en-GB" dirty="0"/>
              <a:t>:</a:t>
            </a:r>
          </a:p>
          <a:p>
            <a:pPr lvl="1"/>
            <a:r>
              <a:rPr lang="en-GB" dirty="0"/>
              <a:t>Attributes: </a:t>
            </a:r>
            <a:r>
              <a:rPr lang="en-GB" dirty="0" err="1"/>
              <a:t>user_id</a:t>
            </a:r>
            <a:r>
              <a:rPr lang="en-GB" dirty="0"/>
              <a:t>, username, email, password, role (customer or administrator), etc</a:t>
            </a:r>
            <a:r>
              <a:rPr lang="en-GB" dirty="0" smtClean="0"/>
              <a:t>.</a:t>
            </a:r>
          </a:p>
          <a:p>
            <a:pPr lvl="1"/>
            <a:endParaRPr lang="en-GB" dirty="0"/>
          </a:p>
          <a:p>
            <a:r>
              <a:rPr lang="en-GB" b="1" dirty="0"/>
              <a:t>Bus</a:t>
            </a:r>
            <a:r>
              <a:rPr lang="en-GB" dirty="0"/>
              <a:t>:</a:t>
            </a:r>
          </a:p>
          <a:p>
            <a:pPr lvl="1"/>
            <a:r>
              <a:rPr lang="en-GB" dirty="0"/>
              <a:t>Attributes: </a:t>
            </a:r>
            <a:r>
              <a:rPr lang="en-GB" dirty="0" err="1"/>
              <a:t>bus_id</a:t>
            </a:r>
            <a:r>
              <a:rPr lang="en-GB" dirty="0"/>
              <a:t>, </a:t>
            </a:r>
            <a:r>
              <a:rPr lang="en-GB" dirty="0" err="1"/>
              <a:t>bus_name</a:t>
            </a:r>
            <a:r>
              <a:rPr lang="en-GB" dirty="0"/>
              <a:t>, </a:t>
            </a:r>
            <a:r>
              <a:rPr lang="en-GB" dirty="0" err="1"/>
              <a:t>bus_type</a:t>
            </a:r>
            <a:r>
              <a:rPr lang="en-GB" dirty="0"/>
              <a:t>, </a:t>
            </a:r>
            <a:r>
              <a:rPr lang="en-GB" dirty="0" err="1"/>
              <a:t>total_seats</a:t>
            </a:r>
            <a:r>
              <a:rPr lang="en-GB" dirty="0"/>
              <a:t>, etc</a:t>
            </a:r>
            <a:r>
              <a:rPr lang="en-GB" dirty="0" smtClean="0"/>
              <a:t>.</a:t>
            </a:r>
          </a:p>
          <a:p>
            <a:pPr lvl="1"/>
            <a:endParaRPr lang="en-GB" dirty="0"/>
          </a:p>
          <a:p>
            <a:r>
              <a:rPr lang="en-GB" b="1" dirty="0"/>
              <a:t>Route</a:t>
            </a:r>
            <a:r>
              <a:rPr lang="en-GB" dirty="0"/>
              <a:t>:</a:t>
            </a:r>
          </a:p>
          <a:p>
            <a:pPr lvl="1"/>
            <a:r>
              <a:rPr lang="en-GB" dirty="0"/>
              <a:t>Attributes: </a:t>
            </a:r>
            <a:r>
              <a:rPr lang="en-GB" dirty="0" err="1"/>
              <a:t>route_id</a:t>
            </a:r>
            <a:r>
              <a:rPr lang="en-GB" dirty="0"/>
              <a:t>, origin, destination, distance, etc</a:t>
            </a:r>
            <a:r>
              <a:rPr lang="en-GB" dirty="0" smtClean="0"/>
              <a:t>.</a:t>
            </a:r>
          </a:p>
          <a:p>
            <a:pPr lvl="1"/>
            <a:endParaRPr lang="en-GB" dirty="0"/>
          </a:p>
          <a:p>
            <a:r>
              <a:rPr lang="en-GB" b="1" dirty="0"/>
              <a:t>Booking</a:t>
            </a:r>
            <a:r>
              <a:rPr lang="en-GB" dirty="0"/>
              <a:t>:</a:t>
            </a:r>
          </a:p>
          <a:p>
            <a:pPr lvl="1"/>
            <a:r>
              <a:rPr lang="en-GB" dirty="0"/>
              <a:t>Attributes: </a:t>
            </a:r>
            <a:r>
              <a:rPr lang="en-GB" dirty="0" err="1"/>
              <a:t>booking_id</a:t>
            </a:r>
            <a:r>
              <a:rPr lang="en-GB" dirty="0"/>
              <a:t>, </a:t>
            </a:r>
            <a:r>
              <a:rPr lang="en-GB" dirty="0" err="1"/>
              <a:t>user_id</a:t>
            </a:r>
            <a:r>
              <a:rPr lang="en-GB" dirty="0"/>
              <a:t> (foreign key referencing User), </a:t>
            </a:r>
            <a:r>
              <a:rPr lang="en-GB" dirty="0" err="1"/>
              <a:t>bus_id</a:t>
            </a:r>
            <a:r>
              <a:rPr lang="en-GB" dirty="0"/>
              <a:t> (foreign key referencing Bus), </a:t>
            </a:r>
            <a:r>
              <a:rPr lang="en-GB" dirty="0" err="1"/>
              <a:t>route_id</a:t>
            </a:r>
            <a:r>
              <a:rPr lang="en-GB" dirty="0"/>
              <a:t> (foreign key referencing Route), </a:t>
            </a:r>
            <a:r>
              <a:rPr lang="en-GB" dirty="0" err="1"/>
              <a:t>booking_date</a:t>
            </a:r>
            <a:r>
              <a:rPr lang="en-GB" dirty="0"/>
              <a:t>, status (confirmed, </a:t>
            </a:r>
            <a:r>
              <a:rPr lang="en-GB" dirty="0" err="1"/>
              <a:t>canceled</a:t>
            </a:r>
            <a:r>
              <a:rPr lang="en-GB" dirty="0"/>
              <a:t>, pending), etc</a:t>
            </a:r>
            <a:r>
              <a:rPr lang="en-GB" dirty="0" smtClean="0"/>
              <a:t>.</a:t>
            </a:r>
          </a:p>
          <a:p>
            <a:pPr lvl="1"/>
            <a:endParaRPr lang="en-GB" dirty="0"/>
          </a:p>
          <a:p>
            <a:r>
              <a:rPr lang="en-GB" b="1" dirty="0"/>
              <a:t>Seat</a:t>
            </a:r>
            <a:r>
              <a:rPr lang="en-GB" dirty="0"/>
              <a:t>:</a:t>
            </a:r>
          </a:p>
          <a:p>
            <a:pPr lvl="1"/>
            <a:r>
              <a:rPr lang="en-GB" dirty="0"/>
              <a:t>Attributes: </a:t>
            </a:r>
            <a:r>
              <a:rPr lang="en-GB" dirty="0" err="1"/>
              <a:t>seat_id</a:t>
            </a:r>
            <a:r>
              <a:rPr lang="en-GB" dirty="0"/>
              <a:t>, </a:t>
            </a:r>
            <a:r>
              <a:rPr lang="en-GB" dirty="0" err="1"/>
              <a:t>bus_id</a:t>
            </a:r>
            <a:r>
              <a:rPr lang="en-GB" dirty="0"/>
              <a:t> (foreign key referencing Bus), </a:t>
            </a:r>
            <a:r>
              <a:rPr lang="en-GB" dirty="0" err="1"/>
              <a:t>seat_number</a:t>
            </a:r>
            <a:r>
              <a:rPr lang="en-GB" dirty="0"/>
              <a:t>, availability, etc.</a:t>
            </a:r>
          </a:p>
          <a:p>
            <a:endParaRPr lang="en-IN"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4487" y="1214939"/>
            <a:ext cx="5655026" cy="3179400"/>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110</TotalTime>
  <Words>638</Words>
  <Application>Microsoft Office PowerPoint</Application>
  <PresentationFormat>On-screen Show (16:9)</PresentationFormat>
  <Paragraphs>106</Paragraphs>
  <Slides>19</Slides>
  <Notes>10</Notes>
  <HiddenSlides>0</HiddenSlides>
  <MMClips>0</MMClips>
  <ScaleCrop>false</ScaleCrop>
  <HeadingPairs>
    <vt:vector size="8" baseType="variant">
      <vt:variant>
        <vt:lpstr>Fonts Used</vt:lpstr>
      </vt:variant>
      <vt:variant>
        <vt:i4>7</vt:i4>
      </vt:variant>
      <vt:variant>
        <vt:lpstr>Theme</vt:lpstr>
      </vt:variant>
      <vt:variant>
        <vt:i4>1</vt:i4>
      </vt:variant>
      <vt:variant>
        <vt:lpstr>Slide Titles</vt:lpstr>
      </vt:variant>
      <vt:variant>
        <vt:i4>19</vt:i4>
      </vt:variant>
      <vt:variant>
        <vt:lpstr>Custom Shows</vt:lpstr>
      </vt:variant>
      <vt:variant>
        <vt:i4>1</vt:i4>
      </vt:variant>
    </vt:vector>
  </HeadingPairs>
  <TitlesOfParts>
    <vt:vector size="28" baseType="lpstr">
      <vt:lpstr>Arial</vt:lpstr>
      <vt:lpstr>Arial MT</vt:lpstr>
      <vt:lpstr>Calibri</vt:lpstr>
      <vt:lpstr>Poppins</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 &amp; Results</vt:lpstr>
      <vt:lpstr>Homepage</vt:lpstr>
      <vt:lpstr>Login-Success-Page</vt:lpstr>
      <vt:lpstr>Find-Bus-Page</vt:lpstr>
      <vt:lpstr>List of scheduled buses-Page</vt:lpstr>
      <vt:lpstr>See-Booking-Page</vt:lpstr>
      <vt:lpstr>Register-Page</vt:lpstr>
      <vt:lpstr>Register Success-Page</vt:lpstr>
      <vt:lpstr>Logout-Page</vt:lpstr>
      <vt:lpstr>Future Enhancements: </vt:lpstr>
      <vt:lpstr>Conclusion</vt:lpstr>
      <vt:lpstr>Thank You!</vt:lpstr>
      <vt:lpstr>Custom Show 1</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CAPTAIN COOL</cp:lastModifiedBy>
  <cp:revision>37</cp:revision>
  <dcterms:modified xsi:type="dcterms:W3CDTF">2024-04-09T10:24:54Z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